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6"/>
    <p:sldMasterId id="2147483682" r:id="rId7"/>
    <p:sldMasterId id="214748368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ichał K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B5E153-65E7-47FC-A523-4DDD2494101D}">
  <a:tblStyle styleId="{46B5E153-65E7-47FC-A523-4DDD249410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3-06T09:48:43.091">
    <p:pos x="6000" y="0"/>
    <p:text>Doczytać co gdzie jak i jaki są różnice w porównaniu z Q1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1c3bf8a7e_2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T|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Problemy, </a:t>
            </a:r>
            <a:r>
              <a:rPr lang="pl">
                <a:solidFill>
                  <a:schemeClr val="dk1"/>
                </a:solidFill>
              </a:rPr>
              <a:t>spostrzeżenia</a:t>
            </a:r>
            <a:r>
              <a:rPr lang="pl">
                <a:solidFill>
                  <a:schemeClr val="dk1"/>
                </a:solidFill>
              </a:rPr>
              <a:t> jakie napotkaliśmy w pracach z udoskonaleniem zestawu głośnikowego będącego elementem systemu wyrównanego liniowo.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l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52" name="Google Shape;152;g51c3bf8a7e_2_49:notes"/>
          <p:cNvSpPr/>
          <p:nvPr>
            <p:ph idx="2" type="sldImg"/>
          </p:nvPr>
        </p:nvSpPr>
        <p:spPr>
          <a:xfrm>
            <a:off x="1272567" y="685800"/>
            <a:ext cx="431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4bdce645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4bdce6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T|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Wibrometr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Widmo zarejestrowanych przemieszczeń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wysokie amplitudy dla 250 Hz – w charakterystyce bez zmian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4bdce645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4bdce6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Brak czynników wskazujących na problem -&gt; podejrzenie na wnęki przed głośnikami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więc zdjęliśmy uchwyty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4bdce645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4bdce64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poprawa - podbicie 500 Hz jest mniejsze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4bad96d7_3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4bad96d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zaślepienie - likwidacja niższego rezonansu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zdjęcie uchwytów - widać zmianę na 500 Hz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4bad96d7_3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4bad96d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wykresy dla otwartych otworów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24bad96d7_3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24bad96d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Optymalne modele gdy jest zamodelowane geometria i materiały. 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Wymaga dostrojenia </a:t>
            </a:r>
            <a:r>
              <a:rPr lang="pl">
                <a:solidFill>
                  <a:schemeClr val="dk1"/>
                </a:solidFill>
              </a:rPr>
              <a:t> łatwiej obserwować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przykład: przemieszczenia membrany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parametry materiałowe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d0fde51e3_7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d0fde51e3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zrobiliśmy model w MES żeby móc łatwiej obserwować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przykład: przemieszczenia membrany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parametry materiałowe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0fde51e3_7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0fde51e3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d0fde51e3_3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d0fde51e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r>
              <a:rPr lang="pl" sz="1200">
                <a:solidFill>
                  <a:schemeClr val="dk1"/>
                </a:solidFill>
              </a:rPr>
              <a:t>Możliwość modelu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Zwarcie akustyczne dla 710Hz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0fde51e3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0fde51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PLGrid LAT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c3bf8a7e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c3bf8a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T|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pl" sz="1200">
                <a:solidFill>
                  <a:schemeClr val="dk1"/>
                </a:solidFill>
              </a:rPr>
              <a:t>dostaliśmy taką konstrukcję do zmierzenia,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pl" sz="1200">
                <a:solidFill>
                  <a:schemeClr val="dk1"/>
                </a:solidFill>
              </a:rPr>
              <a:t>element systemu wyrównanego liniowo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pl" sz="1200">
                <a:solidFill>
                  <a:schemeClr val="dk1"/>
                </a:solidFill>
              </a:rPr>
              <a:t>wymienić głośniki + falowód, opisać otwory,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pl" sz="1200">
                <a:solidFill>
                  <a:schemeClr val="dk1"/>
                </a:solidFill>
              </a:rPr>
              <a:t>wprowadzenia udoskonaleń, jakie materiały pochłaniające zastosować wewnątrz,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0fde51e3_6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0fde51e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24bdce645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24bdce6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</a:t>
            </a:r>
            <a:r>
              <a:rPr lang="pl" sz="1800">
                <a:solidFill>
                  <a:schemeClr val="dk1"/>
                </a:solidFill>
              </a:rPr>
              <a:t>| </a:t>
            </a:r>
            <a:r>
              <a:rPr lang="pl">
                <a:solidFill>
                  <a:schemeClr val="dk1"/>
                </a:solidFill>
              </a:rPr>
              <a:t>System docelowo powinien cechować się….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F</a:t>
            </a:r>
            <a:r>
              <a:rPr lang="pl"/>
              <a:t>azowo-częstotliwościowe -&gt;poprawne odtwarzanie transientów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Kierunkowości w pion -&gt; złożone zagadnienie ze względu na zastosowanie w sys wyrównanych liniowo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Skupiliśmy się na ….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4bdce64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4bdce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parametry nowego głośnika są „niestabilne” - zmieniają się wraz ze zużyciem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dlatego pomiary powinno się wykonywać po jakimś czasie użytkowania - co zrobiliśmy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etap 1 - szum różowy 40W przez 2h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etap 2 - szum różowy 60W przez 10 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pl"/>
              <a:t>porównanie z kartą, ale dla 8 ohm a nasze głośniki mają 16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24bdce645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24bdce6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M</a:t>
            </a:r>
            <a:r>
              <a:rPr lang="pl" sz="1800">
                <a:solidFill>
                  <a:schemeClr val="dk1"/>
                </a:solidFill>
              </a:rPr>
              <a:t>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podbicie 500 Hz związane jest z obudową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!? dolna </a:t>
            </a:r>
            <a:r>
              <a:rPr lang="pl"/>
              <a:t>częstotliwość</a:t>
            </a:r>
            <a:r>
              <a:rPr lang="pl"/>
              <a:t> nie wzrasta znacząco pomimo małej </a:t>
            </a:r>
            <a:r>
              <a:rPr lang="pl"/>
              <a:t>objętości</a:t>
            </a:r>
            <a:r>
              <a:rPr lang="pl"/>
              <a:t> obudowy. Nawet dla obudowy z zaślepionymi otworami 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24bdce645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24bdce64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T|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modyfikacje: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zaślepienie otworów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wypełnienie obudowy (wełna mineralna w rogach + pianka poliuretanowa na falowodzie)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4bdce645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4bdce64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T|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wypełnienie materiałem dźwiękochłonnym nie wprowadza istotnych zmian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4bdce645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4bdce6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T|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zaślepienie otworów nie pomaga, a wprowadza „dziurę” dla 800 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4bad96d7_3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4bad96d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T|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"/>
              <a:t>wykresy dla pustej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"/>
              <a:t>zaślepienie nie wpływa znacząco na ch-ki kierunkowe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 rot="5400000">
            <a:off x="4623439" y="2285112"/>
            <a:ext cx="58119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 rot="5400000">
            <a:off x="615476" y="378312"/>
            <a:ext cx="5811900" cy="5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 rot="5400000">
            <a:off x="2396389" y="58289"/>
            <a:ext cx="4351200" cy="7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629262" y="2057400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3937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»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629262" y="2057400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629262" y="364512"/>
            <a:ext cx="78867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50" lIns="72925" spcFirstLastPara="1" rIns="72925" wrap="square" tIns="3645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3" type="body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50" lIns="72925" spcFirstLastPara="1" rIns="72925" wrap="square" tIns="3645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4" type="body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629262" y="1825439"/>
            <a:ext cx="387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637237" y="1825439"/>
            <a:ext cx="387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623826" y="171017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623826" y="4588809"/>
            <a:ext cx="78867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629262" y="1825439"/>
            <a:ext cx="788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72925" spcFirstLastPara="1" rIns="72925" wrap="square" tIns="36450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686343" y="609439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 rot="5400000">
            <a:off x="2515901" y="152931"/>
            <a:ext cx="41190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9"/>
          <p:cNvSpPr/>
          <p:nvPr>
            <p:ph idx="2" type="pic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629262" y="2057400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937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»"/>
              <a:defRPr sz="2600"/>
            </a:lvl1pPr>
            <a:lvl2pPr indent="-3683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  <a:defRPr sz="2200"/>
            </a:lvl2pPr>
            <a:lvl3pPr indent="-34925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9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30"/>
          <p:cNvSpPr txBox="1"/>
          <p:nvPr>
            <p:ph idx="2" type="body"/>
          </p:nvPr>
        </p:nvSpPr>
        <p:spPr>
          <a:xfrm>
            <a:off x="629262" y="2057400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686343" y="609439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629262" y="364512"/>
            <a:ext cx="78867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" type="body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41575" spcFirstLastPara="1" rIns="41575" wrap="square" tIns="41575"/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sz="19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4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133" name="Google Shape;133;p33"/>
          <p:cNvSpPr txBox="1"/>
          <p:nvPr>
            <p:ph idx="2" type="body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3" type="body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41575" spcFirstLastPara="1" rIns="41575" wrap="square" tIns="41575"/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sz="19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4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135" name="Google Shape;135;p33"/>
          <p:cNvSpPr txBox="1"/>
          <p:nvPr>
            <p:ph idx="4" type="body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686343" y="609439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686344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body"/>
          </p:nvPr>
        </p:nvSpPr>
        <p:spPr>
          <a:xfrm>
            <a:off x="4639955" y="1982481"/>
            <a:ext cx="38244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3175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1pPr>
            <a:lvl2pPr indent="-3175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623826" y="171017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" type="body"/>
          </p:nvPr>
        </p:nvSpPr>
        <p:spPr>
          <a:xfrm>
            <a:off x="623826" y="4588809"/>
            <a:ext cx="78867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45" name="Google Shape;145;p35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41575" spcFirstLastPara="1" rIns="41575" wrap="square" tIns="415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1" type="subTitle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49" name="Google Shape;149;p36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686343" y="609439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75" lIns="41575" spcFirstLastPara="1" rIns="41575" wrap="square" tIns="41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/>
          <a:lstStyle>
            <a:lvl1pPr indent="-41275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27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27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27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169527" y="6254322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9.jp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jpg"/><Relationship Id="rId5" Type="http://schemas.openxmlformats.org/officeDocument/2006/relationships/image" Target="../media/image30.jp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/>
        </p:nvSpPr>
        <p:spPr>
          <a:xfrm>
            <a:off x="652375" y="3319500"/>
            <a:ext cx="61038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36450" spcFirstLastPara="1" rIns="36450" wrap="square" tIns="36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l" sz="3000"/>
              <a:t>Wybrane aspekty modyfikacji obudowy zestawu głośnikowego</a:t>
            </a:r>
            <a:endParaRPr sz="3000"/>
          </a:p>
        </p:txBody>
      </p:sp>
      <p:sp>
        <p:nvSpPr>
          <p:cNvPr id="155" name="Google Shape;155;p37"/>
          <p:cNvSpPr txBox="1"/>
          <p:nvPr/>
        </p:nvSpPr>
        <p:spPr>
          <a:xfrm>
            <a:off x="671400" y="5710050"/>
            <a:ext cx="7801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36450" spcFirstLastPara="1" rIns="36450" wrap="square" tIns="36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Arial"/>
              <a:buNone/>
            </a:pPr>
            <a:r>
              <a:rPr lang="pl" sz="1300">
                <a:solidFill>
                  <a:srgbClr val="808080"/>
                </a:solidFill>
              </a:rPr>
              <a:t>6. Ogólnopolska Studencka Konferencja Akustyków</a:t>
            </a:r>
            <a:endParaRPr sz="1300">
              <a:solidFill>
                <a:srgbClr val="80808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Arial"/>
              <a:buNone/>
            </a:pPr>
            <a:r>
              <a:rPr lang="pl" sz="1300">
                <a:solidFill>
                  <a:srgbClr val="808080"/>
                </a:solidFill>
              </a:rPr>
              <a:t>Kielce, 8.03.2019</a:t>
            </a:r>
            <a:endParaRPr sz="1300">
              <a:solidFill>
                <a:srgbClr val="808080"/>
              </a:solidFill>
            </a:endParaRPr>
          </a:p>
        </p:txBody>
      </p:sp>
      <p:sp>
        <p:nvSpPr>
          <p:cNvPr id="156" name="Google Shape;156;p37"/>
          <p:cNvSpPr txBox="1"/>
          <p:nvPr/>
        </p:nvSpPr>
        <p:spPr>
          <a:xfrm>
            <a:off x="671400" y="4582500"/>
            <a:ext cx="61038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50" lIns="36450" spcFirstLastPara="1" rIns="36450" wrap="square" tIns="36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pl" sz="2000"/>
              <a:t>Michał Kmiecik, Teresa Makuch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l" sz="2000"/>
              <a:t>opiekun naukowy:</a:t>
            </a:r>
            <a:r>
              <a:rPr b="1" lang="pl" sz="2000"/>
              <a:t> dr inż. Adam Pilch</a:t>
            </a:r>
            <a:endParaRPr b="1" sz="2000"/>
          </a:p>
        </p:txBody>
      </p:sp>
      <p:pic>
        <p:nvPicPr>
          <p:cNvPr id="157" name="Google Shape;1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674" y="166250"/>
            <a:ext cx="1805951" cy="2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7"/>
          <p:cNvPicPr preferRelativeResize="0"/>
          <p:nvPr/>
        </p:nvPicPr>
        <p:blipFill rotWithShape="1">
          <a:blip r:embed="rId5">
            <a:alphaModFix/>
          </a:blip>
          <a:srcRect b="0" l="0" r="14733" t="0"/>
          <a:stretch/>
        </p:blipFill>
        <p:spPr>
          <a:xfrm>
            <a:off x="6756175" y="3396925"/>
            <a:ext cx="2420824" cy="28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Drgania obudowy</a:t>
            </a:r>
            <a:endParaRPr/>
          </a:p>
        </p:txBody>
      </p: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6"/>
          <p:cNvPicPr preferRelativeResize="0"/>
          <p:nvPr/>
        </p:nvPicPr>
        <p:blipFill rotWithShape="1">
          <a:blip r:embed="rId3">
            <a:alphaModFix/>
          </a:blip>
          <a:srcRect b="0" l="7510" r="7433" t="0"/>
          <a:stretch/>
        </p:blipFill>
        <p:spPr>
          <a:xfrm>
            <a:off x="0" y="1285263"/>
            <a:ext cx="9144000" cy="557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6"/>
          <p:cNvPicPr preferRelativeResize="0"/>
          <p:nvPr/>
        </p:nvPicPr>
        <p:blipFill rotWithShape="1">
          <a:blip r:embed="rId4">
            <a:alphaModFix/>
          </a:blip>
          <a:srcRect b="0" l="19172" r="29426" t="6059"/>
          <a:stretch/>
        </p:blipFill>
        <p:spPr>
          <a:xfrm>
            <a:off x="5020678" y="1285275"/>
            <a:ext cx="4123321" cy="41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7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875" y="3666651"/>
            <a:ext cx="4255124" cy="31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6143"/>
            <a:ext cx="4255124" cy="3191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47"/>
          <p:cNvGrpSpPr/>
          <p:nvPr/>
        </p:nvGrpSpPr>
        <p:grpSpPr>
          <a:xfrm>
            <a:off x="2222675" y="4247950"/>
            <a:ext cx="2852925" cy="2334300"/>
            <a:chOff x="1798300" y="4095175"/>
            <a:chExt cx="2852925" cy="2334300"/>
          </a:xfrm>
        </p:grpSpPr>
        <p:sp>
          <p:nvSpPr>
            <p:cNvPr id="253" name="Google Shape;253;p47"/>
            <p:cNvSpPr/>
            <p:nvPr/>
          </p:nvSpPr>
          <p:spPr>
            <a:xfrm rot="5400000">
              <a:off x="2355175" y="4133425"/>
              <a:ext cx="2334300" cy="22578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000000"/>
            </a:solidFill>
            <a:ln>
              <a:noFill/>
            </a:ln>
            <a:effectLst>
              <a:outerShdw blurRad="57150" rotWithShape="0" algn="bl" dir="480000" dist="1714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8300" y="4487500"/>
              <a:ext cx="2022976" cy="18842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Wyjęcie uchwytów</a:t>
            </a:r>
            <a:endParaRPr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8"/>
          <p:cNvPicPr preferRelativeResize="0"/>
          <p:nvPr/>
        </p:nvPicPr>
        <p:blipFill rotWithShape="1">
          <a:blip r:embed="rId3">
            <a:alphaModFix/>
          </a:blip>
          <a:srcRect b="0" l="7510" r="7433" t="0"/>
          <a:stretch/>
        </p:blipFill>
        <p:spPr>
          <a:xfrm>
            <a:off x="0" y="1372350"/>
            <a:ext cx="9122539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Wyjęcie uchwytów</a:t>
            </a:r>
            <a:endParaRPr/>
          </a:p>
        </p:txBody>
      </p:sp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9"/>
          <p:cNvPicPr preferRelativeResize="0"/>
          <p:nvPr/>
        </p:nvPicPr>
        <p:blipFill rotWithShape="1">
          <a:blip r:embed="rId3">
            <a:alphaModFix/>
          </a:blip>
          <a:srcRect b="0" l="7468" r="7468" t="0"/>
          <a:stretch/>
        </p:blipFill>
        <p:spPr>
          <a:xfrm>
            <a:off x="0" y="1285263"/>
            <a:ext cx="9144000" cy="557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/>
          <p:nvPr/>
        </p:nvSpPr>
        <p:spPr>
          <a:xfrm>
            <a:off x="603975" y="6078675"/>
            <a:ext cx="7988100" cy="6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0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Wyjęcie uchwytów</a:t>
            </a:r>
            <a:endParaRPr/>
          </a:p>
        </p:txBody>
      </p:sp>
      <p:sp>
        <p:nvSpPr>
          <p:cNvPr id="275" name="Google Shape;275;p50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625" y="3768500"/>
            <a:ext cx="5959606" cy="30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 rotWithShape="1">
          <a:blip r:embed="rId4">
            <a:alphaModFix/>
          </a:blip>
          <a:srcRect b="0" l="6501" r="-450" t="0"/>
          <a:stretch/>
        </p:blipFill>
        <p:spPr>
          <a:xfrm>
            <a:off x="495575" y="0"/>
            <a:ext cx="8724624" cy="376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975"/>
            <a:ext cx="4979100" cy="28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 numeryczny – 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dostrojenie</a:t>
            </a:r>
            <a:endParaRPr/>
          </a:p>
        </p:txBody>
      </p:sp>
      <p:sp>
        <p:nvSpPr>
          <p:cNvPr id="284" name="Google Shape;284;p51"/>
          <p:cNvSpPr/>
          <p:nvPr/>
        </p:nvSpPr>
        <p:spPr>
          <a:xfrm>
            <a:off x="549275" y="6089025"/>
            <a:ext cx="8144700" cy="62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1"/>
          <p:cNvSpPr txBox="1"/>
          <p:nvPr/>
        </p:nvSpPr>
        <p:spPr>
          <a:xfrm>
            <a:off x="3405450" y="1402275"/>
            <a:ext cx="48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900" y="3993950"/>
            <a:ext cx="4979100" cy="28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 numeryczny – 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naprężenia</a:t>
            </a:r>
            <a:endParaRPr/>
          </a:p>
        </p:txBody>
      </p:sp>
      <p:sp>
        <p:nvSpPr>
          <p:cNvPr id="292" name="Google Shape;292;p52"/>
          <p:cNvSpPr/>
          <p:nvPr/>
        </p:nvSpPr>
        <p:spPr>
          <a:xfrm>
            <a:off x="549275" y="6089025"/>
            <a:ext cx="8144700" cy="62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1" y="1518839"/>
            <a:ext cx="4335923" cy="325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64675"/>
            <a:ext cx="4335926" cy="3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2"/>
          <p:cNvSpPr txBox="1"/>
          <p:nvPr/>
        </p:nvSpPr>
        <p:spPr>
          <a:xfrm>
            <a:off x="3405450" y="1402275"/>
            <a:ext cx="48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</a:t>
            </a:r>
            <a:endParaRPr/>
          </a:p>
        </p:txBody>
      </p:sp>
      <p:sp>
        <p:nvSpPr>
          <p:cNvPr id="296" name="Google Shape;296;p52"/>
          <p:cNvSpPr txBox="1"/>
          <p:nvPr/>
        </p:nvSpPr>
        <p:spPr>
          <a:xfrm>
            <a:off x="7842125" y="3366125"/>
            <a:ext cx="48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</a:t>
            </a:r>
            <a:endParaRPr/>
          </a:p>
        </p:txBody>
      </p:sp>
      <p:sp>
        <p:nvSpPr>
          <p:cNvPr id="297" name="Google Shape;297;p52"/>
          <p:cNvSpPr txBox="1"/>
          <p:nvPr/>
        </p:nvSpPr>
        <p:spPr>
          <a:xfrm>
            <a:off x="3959175" y="1372350"/>
            <a:ext cx="48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</a:t>
            </a:r>
            <a:endParaRPr/>
          </a:p>
        </p:txBody>
      </p:sp>
      <p:sp>
        <p:nvSpPr>
          <p:cNvPr id="298" name="Google Shape;298;p52"/>
          <p:cNvSpPr txBox="1"/>
          <p:nvPr/>
        </p:nvSpPr>
        <p:spPr>
          <a:xfrm>
            <a:off x="8440650" y="3332788"/>
            <a:ext cx="48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3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3"/>
          <p:cNvPicPr preferRelativeResize="0"/>
          <p:nvPr/>
        </p:nvPicPr>
        <p:blipFill rotWithShape="1">
          <a:blip r:embed="rId3">
            <a:alphaModFix/>
          </a:blip>
          <a:srcRect b="13412" l="0" r="0" t="0"/>
          <a:stretch/>
        </p:blipFill>
        <p:spPr>
          <a:xfrm>
            <a:off x="1014688" y="1476950"/>
            <a:ext cx="7121426" cy="46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/>
          <p:nvPr/>
        </p:nvSpPr>
        <p:spPr>
          <a:xfrm>
            <a:off x="3038575" y="5924350"/>
            <a:ext cx="3004500" cy="6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4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 numeryczny</a:t>
            </a:r>
            <a:endParaRPr/>
          </a:p>
        </p:txBody>
      </p:sp>
      <p:sp>
        <p:nvSpPr>
          <p:cNvPr id="312" name="Google Shape;312;p54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75" y="3448625"/>
            <a:ext cx="3409375" cy="34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88" y="0"/>
            <a:ext cx="5885676" cy="34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0" y="3448627"/>
            <a:ext cx="3409375" cy="34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4"/>
          <p:cNvSpPr txBox="1"/>
          <p:nvPr/>
        </p:nvSpPr>
        <p:spPr>
          <a:xfrm>
            <a:off x="686350" y="4969113"/>
            <a:ext cx="1287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FFFFFF"/>
                </a:solidFill>
              </a:rPr>
              <a:t>500 Hz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17" name="Google Shape;317;p54"/>
          <p:cNvSpPr txBox="1"/>
          <p:nvPr/>
        </p:nvSpPr>
        <p:spPr>
          <a:xfrm>
            <a:off x="5055075" y="4969113"/>
            <a:ext cx="1287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/>
              <a:t>71</a:t>
            </a:r>
            <a:r>
              <a:rPr b="1" lang="pl" sz="2400"/>
              <a:t>0 Hz</a:t>
            </a:r>
            <a:endParaRPr b="1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Podsumowanie</a:t>
            </a:r>
            <a:endParaRPr/>
          </a:p>
        </p:txBody>
      </p:sp>
      <p:sp>
        <p:nvSpPr>
          <p:cNvPr id="323" name="Google Shape;323;p55"/>
          <p:cNvSpPr txBox="1"/>
          <p:nvPr>
            <p:ph idx="1" type="body"/>
          </p:nvPr>
        </p:nvSpPr>
        <p:spPr>
          <a:xfrm>
            <a:off x="686350" y="1776525"/>
            <a:ext cx="7597500" cy="14229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pl" sz="2400"/>
              <a:t>Dalszy rozwój projektu o pomiary i symulacje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pl" sz="2400"/>
              <a:t>Wprowadzenie modyfikacji do zestawu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pl" sz="2400"/>
              <a:t>Budowa zestawu wolnego od wskazanych niedoskonałości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700" y="3603600"/>
            <a:ext cx="2451950" cy="2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25" y="3679802"/>
            <a:ext cx="3480155" cy="22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8"/>
          <p:cNvSpPr txBox="1"/>
          <p:nvPr>
            <p:ph idx="1" type="body"/>
          </p:nvPr>
        </p:nvSpPr>
        <p:spPr>
          <a:xfrm>
            <a:off x="305400" y="1296675"/>
            <a:ext cx="42666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pl" sz="2400"/>
              <a:t>2 głośniki niskotonowe</a:t>
            </a:r>
            <a:br>
              <a:rPr lang="pl" sz="2400"/>
            </a:br>
            <a:r>
              <a:rPr lang="pl" sz="2400"/>
              <a:t>Beyma 10WR300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pl" sz="2400"/>
              <a:t>wysokotonowy głośnik ciśnieniowy </a:t>
            </a:r>
            <a:r>
              <a:rPr lang="pl" sz="2400">
                <a:solidFill>
                  <a:schemeClr val="dk1"/>
                </a:solidFill>
              </a:rPr>
              <a:t>B&amp;C DE800</a:t>
            </a:r>
            <a:br>
              <a:rPr lang="pl" sz="2400">
                <a:solidFill>
                  <a:schemeClr val="dk1"/>
                </a:solidFill>
              </a:rPr>
            </a:br>
            <a:r>
              <a:rPr lang="pl" sz="2400"/>
              <a:t>z falowodem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pl" sz="2400"/>
              <a:t>objętość </a:t>
            </a:r>
            <a:r>
              <a:rPr lang="pl" sz="2400"/>
              <a:t>wewnętrzna</a:t>
            </a:r>
            <a:r>
              <a:rPr lang="pl" sz="2400"/>
              <a:t> obudowy 28 dm</a:t>
            </a:r>
            <a:r>
              <a:rPr baseline="30000" lang="pl" sz="2400"/>
              <a:t>3</a:t>
            </a:r>
            <a:br>
              <a:rPr lang="pl"/>
            </a:br>
            <a:endParaRPr/>
          </a:p>
        </p:txBody>
      </p:sp>
      <p:pic>
        <p:nvPicPr>
          <p:cNvPr id="165" name="Google Shape;165;p38"/>
          <p:cNvPicPr preferRelativeResize="0"/>
          <p:nvPr/>
        </p:nvPicPr>
        <p:blipFill rotWithShape="1">
          <a:blip r:embed="rId4">
            <a:alphaModFix/>
          </a:blip>
          <a:srcRect b="4464" l="0" r="0" t="9676"/>
          <a:stretch/>
        </p:blipFill>
        <p:spPr>
          <a:xfrm>
            <a:off x="0" y="4261600"/>
            <a:ext cx="4032179" cy="25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 rotWithShape="1">
          <a:blip r:embed="rId5">
            <a:alphaModFix/>
          </a:blip>
          <a:srcRect b="5209" l="0" r="0" t="13897"/>
          <a:stretch/>
        </p:blipFill>
        <p:spPr>
          <a:xfrm>
            <a:off x="4572000" y="552675"/>
            <a:ext cx="4572001" cy="27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 rotWithShape="1">
          <a:blip r:embed="rId6">
            <a:alphaModFix/>
          </a:blip>
          <a:srcRect b="21030" l="11350" r="17927" t="21587"/>
          <a:stretch/>
        </p:blipFill>
        <p:spPr>
          <a:xfrm>
            <a:off x="4222275" y="3862950"/>
            <a:ext cx="4921725" cy="29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8"/>
          <p:cNvSpPr/>
          <p:nvPr/>
        </p:nvSpPr>
        <p:spPr>
          <a:xfrm>
            <a:off x="4032175" y="6069725"/>
            <a:ext cx="315300" cy="3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 za uwagę</a:t>
            </a:r>
            <a:endParaRPr/>
          </a:p>
        </p:txBody>
      </p:sp>
      <p:sp>
        <p:nvSpPr>
          <p:cNvPr id="331" name="Google Shape;331;p56"/>
          <p:cNvSpPr txBox="1"/>
          <p:nvPr>
            <p:ph idx="1" type="body"/>
          </p:nvPr>
        </p:nvSpPr>
        <p:spPr>
          <a:xfrm>
            <a:off x="686350" y="3057723"/>
            <a:ext cx="7778100" cy="30519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/>
              <a:t>[1] EN 60268-5 – </a:t>
            </a:r>
            <a:r>
              <a:rPr i="1" lang="pl" sz="1800"/>
              <a:t>Urządzenia systemów elektroakustycznych – Część 5: Głośniki</a:t>
            </a:r>
            <a:r>
              <a:rPr lang="pl" sz="1800"/>
              <a:t>, norma przedmiotowa, Polski Komitet Normalizacyjny, 2003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l" sz="1800"/>
              <a:t>[2] Andrzej Dobrucki: </a:t>
            </a:r>
            <a:r>
              <a:rPr i="1" lang="pl" sz="1800"/>
              <a:t>Przetworniki elektroakustyczne</a:t>
            </a:r>
            <a:r>
              <a:rPr lang="pl" sz="1800"/>
              <a:t>, Wydawnictwa Naukowo-Techniczne, </a:t>
            </a:r>
            <a:r>
              <a:rPr lang="pl" sz="1800">
                <a:solidFill>
                  <a:schemeClr val="dk1"/>
                </a:solidFill>
              </a:rPr>
              <a:t>Warszawa </a:t>
            </a:r>
            <a:r>
              <a:rPr lang="pl" sz="1800"/>
              <a:t>2007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[3] Beyma 10WR300 8Ω, karta katalogowa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/>
              <a:t>[4] Scott Laurin i Karl Reichard: </a:t>
            </a:r>
            <a:r>
              <a:rPr i="1" lang="pl" sz="1800"/>
              <a:t>Determining Manufacture Variation in Loudspeakers Through Measurement of Thiele/Small Parameters</a:t>
            </a:r>
            <a:r>
              <a:rPr lang="pl" sz="1800"/>
              <a:t>, w: Audio Engineering Society Convention 125, paź. 2008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2" name="Google Shape;332;p56"/>
          <p:cNvSpPr txBox="1"/>
          <p:nvPr>
            <p:ph type="title"/>
          </p:nvPr>
        </p:nvSpPr>
        <p:spPr>
          <a:xfrm>
            <a:off x="682950" y="2210222"/>
            <a:ext cx="7778100" cy="8475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Literatura</a:t>
            </a:r>
            <a:endParaRPr/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686350" y="1524750"/>
            <a:ext cx="7597500" cy="8475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l" sz="2000"/>
              <a:t>Praca została wykonana z wykorzystaniem Infrastruktury PLGrid.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title"/>
          </p:nvPr>
        </p:nvSpPr>
        <p:spPr>
          <a:xfrm>
            <a:off x="682943" y="26418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Założenia</a:t>
            </a:r>
            <a:endParaRPr/>
          </a:p>
        </p:txBody>
      </p:sp>
      <p:grpSp>
        <p:nvGrpSpPr>
          <p:cNvPr id="174" name="Google Shape;174;p39"/>
          <p:cNvGrpSpPr/>
          <p:nvPr/>
        </p:nvGrpSpPr>
        <p:grpSpPr>
          <a:xfrm>
            <a:off x="327429" y="3183866"/>
            <a:ext cx="4461290" cy="1609090"/>
            <a:chOff x="1129925" y="2008718"/>
            <a:chExt cx="4770923" cy="1255532"/>
          </a:xfrm>
        </p:grpSpPr>
        <p:sp>
          <p:nvSpPr>
            <p:cNvPr id="175" name="Google Shape;175;p39"/>
            <p:cNvSpPr/>
            <p:nvPr/>
          </p:nvSpPr>
          <p:spPr>
            <a:xfrm>
              <a:off x="1129925" y="2008750"/>
              <a:ext cx="4770900" cy="1255500"/>
            </a:xfrm>
            <a:prstGeom prst="flowChartAlternateProcess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9"/>
            <p:cNvSpPr txBox="1"/>
            <p:nvPr/>
          </p:nvSpPr>
          <p:spPr>
            <a:xfrm>
              <a:off x="1129948" y="2008718"/>
              <a:ext cx="4770900" cy="12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2400">
                  <a:solidFill>
                    <a:srgbClr val="666666"/>
                  </a:solidFill>
                </a:rPr>
                <a:t>Równomierne charakterystyki fazowo-częstotliwościowe (poprawne odtwarzanie transientów)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177" name="Google Shape;177;p39"/>
          <p:cNvGrpSpPr/>
          <p:nvPr/>
        </p:nvGrpSpPr>
        <p:grpSpPr>
          <a:xfrm>
            <a:off x="172613" y="1331900"/>
            <a:ext cx="4770900" cy="1255500"/>
            <a:chOff x="1129925" y="2008750"/>
            <a:chExt cx="4770900" cy="1255500"/>
          </a:xfrm>
        </p:grpSpPr>
        <p:sp>
          <p:nvSpPr>
            <p:cNvPr id="178" name="Google Shape;178;p39"/>
            <p:cNvSpPr/>
            <p:nvPr/>
          </p:nvSpPr>
          <p:spPr>
            <a:xfrm>
              <a:off x="1129925" y="2008750"/>
              <a:ext cx="4770900" cy="1255500"/>
            </a:xfrm>
            <a:prstGeom prst="flowChartAlternateProcess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9"/>
            <p:cNvSpPr txBox="1"/>
            <p:nvPr/>
          </p:nvSpPr>
          <p:spPr>
            <a:xfrm>
              <a:off x="1129925" y="2008750"/>
              <a:ext cx="4770900" cy="125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2400">
                  <a:solidFill>
                    <a:srgbClr val="980000"/>
                  </a:solidFill>
                </a:rPr>
                <a:t>Równomierne charakterystyki kierunkowości  w płaszczyźnie poziomej zestawu</a:t>
              </a:r>
              <a:endParaRPr sz="2400">
                <a:solidFill>
                  <a:srgbClr val="980000"/>
                </a:solidFill>
              </a:endParaRPr>
            </a:p>
          </p:txBody>
        </p:sp>
      </p:grpSp>
      <p:grpSp>
        <p:nvGrpSpPr>
          <p:cNvPr id="180" name="Google Shape;180;p39"/>
          <p:cNvGrpSpPr/>
          <p:nvPr/>
        </p:nvGrpSpPr>
        <p:grpSpPr>
          <a:xfrm>
            <a:off x="4571992" y="2514785"/>
            <a:ext cx="4461281" cy="1017959"/>
            <a:chOff x="1129925" y="2008750"/>
            <a:chExt cx="4770914" cy="1255500"/>
          </a:xfrm>
        </p:grpSpPr>
        <p:sp>
          <p:nvSpPr>
            <p:cNvPr id="181" name="Google Shape;181;p39"/>
            <p:cNvSpPr/>
            <p:nvPr/>
          </p:nvSpPr>
          <p:spPr>
            <a:xfrm>
              <a:off x="1129925" y="2008750"/>
              <a:ext cx="4770900" cy="1255500"/>
            </a:xfrm>
            <a:prstGeom prst="flowChartAlternateProcess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9"/>
            <p:cNvSpPr txBox="1"/>
            <p:nvPr/>
          </p:nvSpPr>
          <p:spPr>
            <a:xfrm>
              <a:off x="1129939" y="2008750"/>
              <a:ext cx="4770900" cy="125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2400">
                  <a:solidFill>
                    <a:srgbClr val="980000"/>
                  </a:solidFill>
                </a:rPr>
                <a:t>Równomierne charakterystyki amplitudowo-częstotliwościowe</a:t>
              </a:r>
              <a:endParaRPr sz="2400">
                <a:solidFill>
                  <a:srgbClr val="980000"/>
                </a:solidFill>
              </a:endParaRPr>
            </a:p>
          </p:txBody>
        </p:sp>
      </p:grpSp>
      <p:grpSp>
        <p:nvGrpSpPr>
          <p:cNvPr id="183" name="Google Shape;183;p39"/>
          <p:cNvGrpSpPr/>
          <p:nvPr/>
        </p:nvGrpSpPr>
        <p:grpSpPr>
          <a:xfrm>
            <a:off x="482251" y="4929927"/>
            <a:ext cx="4461281" cy="1235663"/>
            <a:chOff x="1129925" y="2008750"/>
            <a:chExt cx="4770914" cy="1255500"/>
          </a:xfrm>
        </p:grpSpPr>
        <p:sp>
          <p:nvSpPr>
            <p:cNvPr id="184" name="Google Shape;184;p39"/>
            <p:cNvSpPr/>
            <p:nvPr/>
          </p:nvSpPr>
          <p:spPr>
            <a:xfrm>
              <a:off x="1129925" y="2008750"/>
              <a:ext cx="4770900" cy="1255500"/>
            </a:xfrm>
            <a:prstGeom prst="flowChartAlternateProcess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9"/>
            <p:cNvSpPr txBox="1"/>
            <p:nvPr/>
          </p:nvSpPr>
          <p:spPr>
            <a:xfrm>
              <a:off x="1129939" y="2008750"/>
              <a:ext cx="4770900" cy="12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2400">
                  <a:solidFill>
                    <a:srgbClr val="666666"/>
                  </a:solidFill>
                </a:rPr>
                <a:t>Niski poziom zniekształceń podczas pracy przy dużych poziomach mocy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186" name="Google Shape;186;p39"/>
          <p:cNvGrpSpPr/>
          <p:nvPr/>
        </p:nvGrpSpPr>
        <p:grpSpPr>
          <a:xfrm>
            <a:off x="5144235" y="3695004"/>
            <a:ext cx="3182199" cy="586821"/>
            <a:chOff x="1129925" y="2008750"/>
            <a:chExt cx="4770914" cy="1255500"/>
          </a:xfrm>
        </p:grpSpPr>
        <p:sp>
          <p:nvSpPr>
            <p:cNvPr id="187" name="Google Shape;187;p39"/>
            <p:cNvSpPr/>
            <p:nvPr/>
          </p:nvSpPr>
          <p:spPr>
            <a:xfrm>
              <a:off x="1129925" y="2008750"/>
              <a:ext cx="4770900" cy="1255500"/>
            </a:xfrm>
            <a:prstGeom prst="flowChartAlternateProcess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9"/>
            <p:cNvSpPr txBox="1"/>
            <p:nvPr/>
          </p:nvSpPr>
          <p:spPr>
            <a:xfrm>
              <a:off x="1129939" y="2008750"/>
              <a:ext cx="4770900" cy="12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2400">
                  <a:solidFill>
                    <a:srgbClr val="666666"/>
                  </a:solidFill>
                </a:rPr>
                <a:t>Wysoka skuteczność 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189" name="Google Shape;189;p39"/>
          <p:cNvGrpSpPr/>
          <p:nvPr/>
        </p:nvGrpSpPr>
        <p:grpSpPr>
          <a:xfrm>
            <a:off x="4773229" y="4399377"/>
            <a:ext cx="4260033" cy="1304617"/>
            <a:chOff x="1129817" y="2008724"/>
            <a:chExt cx="4771008" cy="1255526"/>
          </a:xfrm>
        </p:grpSpPr>
        <p:sp>
          <p:nvSpPr>
            <p:cNvPr id="190" name="Google Shape;190;p39"/>
            <p:cNvSpPr/>
            <p:nvPr/>
          </p:nvSpPr>
          <p:spPr>
            <a:xfrm>
              <a:off x="1129925" y="2008750"/>
              <a:ext cx="4770900" cy="1255500"/>
            </a:xfrm>
            <a:prstGeom prst="flowChartAlternateProcess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 txBox="1"/>
            <p:nvPr/>
          </p:nvSpPr>
          <p:spPr>
            <a:xfrm>
              <a:off x="1129817" y="2008724"/>
              <a:ext cx="4770900" cy="12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2400">
                  <a:solidFill>
                    <a:srgbClr val="666666"/>
                  </a:solidFill>
                </a:rPr>
                <a:t>Równomierne charakterystyki kierunkowości w </a:t>
              </a:r>
              <a:r>
                <a:rPr lang="pl" sz="2400">
                  <a:solidFill>
                    <a:srgbClr val="666666"/>
                  </a:solidFill>
                </a:rPr>
                <a:t>płaszczyźnie pionowej</a:t>
              </a:r>
              <a:r>
                <a:rPr lang="pl" sz="2400">
                  <a:solidFill>
                    <a:srgbClr val="666666"/>
                  </a:solidFill>
                </a:rPr>
                <a:t> zestawu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Zmienność parametrów</a:t>
            </a:r>
            <a:endParaRPr/>
          </a:p>
        </p:txBody>
      </p:sp>
      <p:pic>
        <p:nvPicPr>
          <p:cNvPr id="197" name="Google Shape;197;p40"/>
          <p:cNvPicPr preferRelativeResize="0"/>
          <p:nvPr/>
        </p:nvPicPr>
        <p:blipFill rotWithShape="1">
          <a:blip r:embed="rId3">
            <a:alphaModFix/>
          </a:blip>
          <a:srcRect b="0" l="6097" r="6794" t="5917"/>
          <a:stretch/>
        </p:blipFill>
        <p:spPr>
          <a:xfrm>
            <a:off x="0" y="1753350"/>
            <a:ext cx="8626657" cy="51046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40"/>
          <p:cNvGraphicFramePr/>
          <p:nvPr/>
        </p:nvGraphicFramePr>
        <p:xfrm>
          <a:off x="4019975" y="1835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{46B5E153-65E7-47FC-A523-4DDD2494101D}</a:tableStyleId>
              </a:tblPr>
              <a:tblGrid>
                <a:gridCol w="1130000"/>
                <a:gridCol w="1175550"/>
                <a:gridCol w="800250"/>
                <a:gridCol w="887275"/>
                <a:gridCol w="935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Karta kat. (8 ꭥ)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Nowy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Etap 1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Etap 2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F</a:t>
                      </a:r>
                      <a:r>
                        <a:rPr b="1" baseline="-25000" lang="pl" sz="1800"/>
                        <a:t>s</a:t>
                      </a:r>
                      <a:r>
                        <a:rPr b="1" lang="pl" sz="1800"/>
                        <a:t> [Hz]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47,0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71,5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57,0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50,7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S [%]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–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3,44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3,35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0,55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V</a:t>
                      </a:r>
                      <a:r>
                        <a:rPr b="1" baseline="-25000" lang="pl" sz="1800"/>
                        <a:t>as</a:t>
                      </a:r>
                      <a:r>
                        <a:rPr b="1" lang="pl" sz="1800"/>
                        <a:t> [dm</a:t>
                      </a:r>
                      <a:r>
                        <a:rPr b="1" baseline="30000" lang="pl" sz="1800"/>
                        <a:t>3</a:t>
                      </a:r>
                      <a:r>
                        <a:rPr b="1" lang="pl" sz="1800"/>
                        <a:t>]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50,9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23,5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34,5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41,4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M</a:t>
                      </a:r>
                      <a:r>
                        <a:rPr b="1" baseline="-25000" lang="pl" sz="1800"/>
                        <a:t>ms</a:t>
                      </a:r>
                      <a:r>
                        <a:rPr b="1" lang="pl" sz="1800"/>
                        <a:t> [g]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39,0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36,1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38,5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40,6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800"/>
                        <a:t>Bl [</a:t>
                      </a:r>
                      <a:r>
                        <a:rPr b="1" lang="pl" sz="1800"/>
                        <a:t>Tm</a:t>
                      </a:r>
                      <a:r>
                        <a:rPr b="1" lang="pl" sz="1800"/>
                        <a:t>]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14,2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14,7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15,4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800"/>
                        <a:t>15,7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Wersja podstawowa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3">
            <a:alphaModFix/>
          </a:blip>
          <a:srcRect b="0" l="7510" r="7433" t="0"/>
          <a:stretch/>
        </p:blipFill>
        <p:spPr>
          <a:xfrm>
            <a:off x="0" y="1372350"/>
            <a:ext cx="9001124" cy="5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>
            <p:ph type="title"/>
          </p:nvPr>
        </p:nvSpPr>
        <p:spPr>
          <a:xfrm>
            <a:off x="686343" y="22843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2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434212" y="1148212"/>
            <a:ext cx="6525450" cy="48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33386" y="3124212"/>
            <a:ext cx="3200402" cy="426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 b="20601" l="11587" r="17846" t="21821"/>
          <a:stretch/>
        </p:blipFill>
        <p:spPr>
          <a:xfrm>
            <a:off x="8650" y="332555"/>
            <a:ext cx="4249874" cy="260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>
            <p:ph type="title"/>
          </p:nvPr>
        </p:nvSpPr>
        <p:spPr>
          <a:xfrm>
            <a:off x="682943" y="22858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Wypełnienie obudowy</a:t>
            </a:r>
            <a:endParaRPr/>
          </a:p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43"/>
          <p:cNvPicPr preferRelativeResize="0"/>
          <p:nvPr/>
        </p:nvPicPr>
        <p:blipFill rotWithShape="1">
          <a:blip r:embed="rId3">
            <a:alphaModFix/>
          </a:blip>
          <a:srcRect b="0" l="7468" r="7468" t="0"/>
          <a:stretch/>
        </p:blipFill>
        <p:spPr>
          <a:xfrm>
            <a:off x="0" y="1372500"/>
            <a:ext cx="9122298" cy="54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title"/>
          </p:nvPr>
        </p:nvSpPr>
        <p:spPr>
          <a:xfrm>
            <a:off x="682943" y="22858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Zaślepienie otworów</a:t>
            </a:r>
            <a:endParaRPr/>
          </a:p>
        </p:txBody>
      </p:sp>
      <p:sp>
        <p:nvSpPr>
          <p:cNvPr id="227" name="Google Shape;227;p44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4"/>
          <p:cNvPicPr preferRelativeResize="0"/>
          <p:nvPr/>
        </p:nvPicPr>
        <p:blipFill rotWithShape="1">
          <a:blip r:embed="rId3">
            <a:alphaModFix/>
          </a:blip>
          <a:srcRect b="0" l="7468" r="7468" t="0"/>
          <a:stretch/>
        </p:blipFill>
        <p:spPr>
          <a:xfrm>
            <a:off x="0" y="1372500"/>
            <a:ext cx="9122288" cy="54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682943" y="228589"/>
            <a:ext cx="7778100" cy="1143900"/>
          </a:xfrm>
          <a:prstGeom prst="rect">
            <a:avLst/>
          </a:prstGeom>
        </p:spPr>
        <p:txBody>
          <a:bodyPr anchorCtr="0" anchor="ctr" bIns="41575" lIns="41575" spcFirstLastPara="1" rIns="41575" wrap="square" tIns="4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Zaślepienie otworów</a:t>
            </a:r>
            <a:endParaRPr/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686343" y="1982481"/>
            <a:ext cx="7778100" cy="4119000"/>
          </a:xfrm>
          <a:prstGeom prst="rect">
            <a:avLst/>
          </a:prstGeom>
        </p:spPr>
        <p:txBody>
          <a:bodyPr anchorCtr="0" anchor="t" bIns="41575" lIns="41575" spcFirstLastPara="1" rIns="41575" wrap="square" tIns="41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5"/>
          <p:cNvPicPr preferRelativeResize="0"/>
          <p:nvPr/>
        </p:nvPicPr>
        <p:blipFill rotWithShape="1">
          <a:blip r:embed="rId3">
            <a:alphaModFix/>
          </a:blip>
          <a:srcRect b="0" l="-897" r="0" t="0"/>
          <a:stretch/>
        </p:blipFill>
        <p:spPr>
          <a:xfrm>
            <a:off x="3400" y="1397950"/>
            <a:ext cx="9144000" cy="46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